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1.xml" ContentType="application/vnd.ms-office.webextension+xml"/>
  <Override PartName="/ppt/notesSlides/notesSlide20.xml" ContentType="application/vnd.openxmlformats-officedocument.presentationml.notesSlide+xml"/>
  <Override PartName="/ppt/webextensions/webextension2.xml" ContentType="application/vnd.ms-office.webextens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1" r:id="rId21"/>
    <p:sldId id="280" r:id="rId22"/>
    <p:sldId id="274" r:id="rId23"/>
    <p:sldId id="275" r:id="rId24"/>
    <p:sldId id="276" r:id="rId25"/>
    <p:sldId id="277" r:id="rId26"/>
    <p:sldId id="278" r:id="rId27"/>
    <p:sldId id="279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10" d="100"/>
          <a:sy n="110" d="100"/>
        </p:scale>
        <p:origin x="168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3d613f464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2a3d613f46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37b287b51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637b287b5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3d613f464_3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2a3d613f464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3d613f464_3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a3d613f464_3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3d613f464_3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a3d613f464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3d613f464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2a3d613f464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3d613f464_3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2a3d613f464_3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3d613f464_3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2a3d613f464_3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3d613f464_3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2a3d613f464_3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3d613f464_3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g2a3d613f464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3d613f464_3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4" name="Google Shape;404;g2a3d613f464_3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3d613f464_3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2a3d613f464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3d613f464_3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4" name="Google Shape;404;g2a3d613f464_3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7361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3dfb9c33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g2a3dfb9c33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3dfb9c333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g2a3dfb9c33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3dfb9c333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2a3dfb9c33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3dfb9c333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g2a3dfb9c33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3dfb9c33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g2a3dfb9c33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3d613f464_1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g2a3d613f464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d613f464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2a3d613f46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37b287b5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637b287b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3d613f464_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2a3d613f464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37b287b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637b287b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3d613f464_3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2a3d613f464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3d613f464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2a3d613f464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3d613f464_3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a3d613f464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1">
  <p:cSld name="Placeholder 0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8338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Placeholder 0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58032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4">
  <p:cSld name="Placeholder 1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3795475" y="975836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8" name="Google Shape;58;p16"/>
          <p:cNvSpPr>
            <a:spLocks noGrp="1"/>
          </p:cNvSpPr>
          <p:nvPr>
            <p:ph type="pic" idx="3"/>
          </p:nvPr>
        </p:nvSpPr>
        <p:spPr>
          <a:xfrm>
            <a:off x="5404961" y="975836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9" name="Google Shape;59;p16"/>
          <p:cNvSpPr>
            <a:spLocks noGrp="1"/>
          </p:cNvSpPr>
          <p:nvPr>
            <p:ph type="pic" idx="4"/>
          </p:nvPr>
        </p:nvSpPr>
        <p:spPr>
          <a:xfrm>
            <a:off x="7018019" y="975836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0" name="Google Shape;60;p16"/>
          <p:cNvSpPr>
            <a:spLocks noGrp="1"/>
          </p:cNvSpPr>
          <p:nvPr>
            <p:ph type="pic" idx="5"/>
          </p:nvPr>
        </p:nvSpPr>
        <p:spPr>
          <a:xfrm>
            <a:off x="3795475" y="2590324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1" name="Google Shape;61;p16"/>
          <p:cNvSpPr>
            <a:spLocks noGrp="1"/>
          </p:cNvSpPr>
          <p:nvPr>
            <p:ph type="pic" idx="6"/>
          </p:nvPr>
        </p:nvSpPr>
        <p:spPr>
          <a:xfrm>
            <a:off x="5404960" y="2590324"/>
            <a:ext cx="3166112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3">
  <p:cSld name="Placeholder 0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032058" y="0"/>
            <a:ext cx="4111942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4">
  <p:cSld name="Placeholder 0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>
            <a:spLocks noGrp="1"/>
          </p:cNvSpPr>
          <p:nvPr>
            <p:ph type="pic" idx="2"/>
          </p:nvPr>
        </p:nvSpPr>
        <p:spPr>
          <a:xfrm>
            <a:off x="0" y="0"/>
            <a:ext cx="2803208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2">
  <p:cSld name="Placeholder 1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52450" y="870347"/>
            <a:ext cx="3388519" cy="340280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30">
  <p:cSld name="Placeholder 30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>
            <a:spLocks noGrp="1"/>
          </p:cNvSpPr>
          <p:nvPr>
            <p:ph type="pic" idx="2"/>
          </p:nvPr>
        </p:nvSpPr>
        <p:spPr>
          <a:xfrm>
            <a:off x="2017395" y="912971"/>
            <a:ext cx="5109210" cy="191595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5">
  <p:cSld name="Placeholder 0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97167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6">
  <p:cSld name="Placeholder 06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>
            <a:spLocks noGrp="1"/>
          </p:cNvSpPr>
          <p:nvPr>
            <p:ph type="pic" idx="2"/>
          </p:nvPr>
        </p:nvSpPr>
        <p:spPr>
          <a:xfrm>
            <a:off x="0" y="631031"/>
            <a:ext cx="2329187" cy="393025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74" name="Google Shape;74;p22"/>
          <p:cNvSpPr>
            <a:spLocks noGrp="1"/>
          </p:cNvSpPr>
          <p:nvPr>
            <p:ph type="pic" idx="3"/>
          </p:nvPr>
        </p:nvSpPr>
        <p:spPr>
          <a:xfrm>
            <a:off x="2329187" y="631030"/>
            <a:ext cx="2329187" cy="393025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7">
  <p:cSld name="Placeholder 07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>
            <a:spLocks noGrp="1"/>
          </p:cNvSpPr>
          <p:nvPr>
            <p:ph type="pic" idx="2"/>
          </p:nvPr>
        </p:nvSpPr>
        <p:spPr>
          <a:xfrm>
            <a:off x="0" y="0"/>
            <a:ext cx="3571875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77" name="Google Shape;77;p23"/>
          <p:cNvSpPr>
            <a:spLocks noGrp="1"/>
          </p:cNvSpPr>
          <p:nvPr>
            <p:ph type="pic" idx="3"/>
          </p:nvPr>
        </p:nvSpPr>
        <p:spPr>
          <a:xfrm>
            <a:off x="2860282" y="2837498"/>
            <a:ext cx="1423186" cy="1431608"/>
          </a:xfrm>
          <a:prstGeom prst="ellipse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8">
  <p:cSld name="Placeholder 0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>
            <a:spLocks noGrp="1"/>
          </p:cNvSpPr>
          <p:nvPr>
            <p:ph type="pic" idx="2"/>
          </p:nvPr>
        </p:nvSpPr>
        <p:spPr>
          <a:xfrm>
            <a:off x="1655932" y="1454142"/>
            <a:ext cx="1317284" cy="126821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80" name="Google Shape;80;p24"/>
          <p:cNvSpPr>
            <a:spLocks noGrp="1"/>
          </p:cNvSpPr>
          <p:nvPr>
            <p:ph type="pic" idx="3"/>
          </p:nvPr>
        </p:nvSpPr>
        <p:spPr>
          <a:xfrm>
            <a:off x="3913357" y="1454141"/>
            <a:ext cx="1317284" cy="126821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81" name="Google Shape;81;p24"/>
          <p:cNvSpPr>
            <a:spLocks noGrp="1"/>
          </p:cNvSpPr>
          <p:nvPr>
            <p:ph type="pic" idx="4"/>
          </p:nvPr>
        </p:nvSpPr>
        <p:spPr>
          <a:xfrm>
            <a:off x="6170783" y="1454141"/>
            <a:ext cx="1317284" cy="126821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9">
  <p:cSld name="Placeholder 09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>
            <a:spLocks noGrp="1"/>
          </p:cNvSpPr>
          <p:nvPr>
            <p:ph type="pic" idx="2"/>
          </p:nvPr>
        </p:nvSpPr>
        <p:spPr>
          <a:xfrm>
            <a:off x="747248" y="1685599"/>
            <a:ext cx="1704487" cy="179666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84" name="Google Shape;84;p25"/>
          <p:cNvSpPr>
            <a:spLocks noGrp="1"/>
          </p:cNvSpPr>
          <p:nvPr>
            <p:ph type="pic" idx="3"/>
          </p:nvPr>
        </p:nvSpPr>
        <p:spPr>
          <a:xfrm>
            <a:off x="2730352" y="1685599"/>
            <a:ext cx="1704487" cy="179666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85" name="Google Shape;85;p25"/>
          <p:cNvSpPr>
            <a:spLocks noGrp="1"/>
          </p:cNvSpPr>
          <p:nvPr>
            <p:ph type="pic" idx="4"/>
          </p:nvPr>
        </p:nvSpPr>
        <p:spPr>
          <a:xfrm>
            <a:off x="4713458" y="1685599"/>
            <a:ext cx="1704488" cy="179666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86" name="Google Shape;86;p25"/>
          <p:cNvSpPr>
            <a:spLocks noGrp="1"/>
          </p:cNvSpPr>
          <p:nvPr>
            <p:ph type="pic" idx="5"/>
          </p:nvPr>
        </p:nvSpPr>
        <p:spPr>
          <a:xfrm>
            <a:off x="6696563" y="1685598"/>
            <a:ext cx="1704488" cy="179666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0">
  <p:cSld name="Placeholder 10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>
            <a:spLocks noGrp="1"/>
          </p:cNvSpPr>
          <p:nvPr>
            <p:ph type="pic" idx="2"/>
          </p:nvPr>
        </p:nvSpPr>
        <p:spPr>
          <a:xfrm>
            <a:off x="0" y="0"/>
            <a:ext cx="3890486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1">
  <p:cSld name="Placeholder 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4790599" y="932974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91" name="Google Shape;91;p27"/>
          <p:cNvSpPr>
            <a:spLocks noGrp="1"/>
          </p:cNvSpPr>
          <p:nvPr>
            <p:ph type="pic" idx="3"/>
          </p:nvPr>
        </p:nvSpPr>
        <p:spPr>
          <a:xfrm>
            <a:off x="6543675" y="2664618"/>
            <a:ext cx="1553051" cy="1553052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3">
  <p:cSld name="Placeholder 1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>
            <a:spLocks noGrp="1"/>
          </p:cNvSpPr>
          <p:nvPr>
            <p:ph type="pic" idx="2"/>
          </p:nvPr>
        </p:nvSpPr>
        <p:spPr>
          <a:xfrm>
            <a:off x="3272067" y="554533"/>
            <a:ext cx="2599866" cy="403443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94" name="Google Shape;94;p28"/>
          <p:cNvSpPr>
            <a:spLocks noGrp="1"/>
          </p:cNvSpPr>
          <p:nvPr>
            <p:ph type="pic" idx="3"/>
          </p:nvPr>
        </p:nvSpPr>
        <p:spPr>
          <a:xfrm>
            <a:off x="528867" y="2817673"/>
            <a:ext cx="2599866" cy="177129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95" name="Google Shape;95;p28"/>
          <p:cNvSpPr>
            <a:spLocks noGrp="1"/>
          </p:cNvSpPr>
          <p:nvPr>
            <p:ph type="pic" idx="4"/>
          </p:nvPr>
        </p:nvSpPr>
        <p:spPr>
          <a:xfrm>
            <a:off x="6015267" y="554533"/>
            <a:ext cx="2599866" cy="177129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5">
  <p:cSld name="Placeholder 1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>
            <a:spLocks noGrp="1"/>
          </p:cNvSpPr>
          <p:nvPr>
            <p:ph type="pic" idx="2"/>
          </p:nvPr>
        </p:nvSpPr>
        <p:spPr>
          <a:xfrm>
            <a:off x="516578" y="604748"/>
            <a:ext cx="1932708" cy="194027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98" name="Google Shape;98;p29"/>
          <p:cNvSpPr>
            <a:spLocks noGrp="1"/>
          </p:cNvSpPr>
          <p:nvPr>
            <p:ph type="pic" idx="3"/>
          </p:nvPr>
        </p:nvSpPr>
        <p:spPr>
          <a:xfrm>
            <a:off x="2565071" y="604748"/>
            <a:ext cx="1932708" cy="194027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99" name="Google Shape;99;p29"/>
          <p:cNvSpPr>
            <a:spLocks noGrp="1"/>
          </p:cNvSpPr>
          <p:nvPr>
            <p:ph type="pic" idx="4"/>
          </p:nvPr>
        </p:nvSpPr>
        <p:spPr>
          <a:xfrm>
            <a:off x="516578" y="2669710"/>
            <a:ext cx="1932708" cy="194027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100" name="Google Shape;100;p29"/>
          <p:cNvSpPr>
            <a:spLocks noGrp="1"/>
          </p:cNvSpPr>
          <p:nvPr>
            <p:ph type="pic" idx="5"/>
          </p:nvPr>
        </p:nvSpPr>
        <p:spPr>
          <a:xfrm>
            <a:off x="2565071" y="2669710"/>
            <a:ext cx="1932708" cy="194027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6">
  <p:cSld name="Placeholder 1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>
            <a:spLocks noGrp="1"/>
          </p:cNvSpPr>
          <p:nvPr>
            <p:ph type="pic" idx="2"/>
          </p:nvPr>
        </p:nvSpPr>
        <p:spPr>
          <a:xfrm>
            <a:off x="213757" y="1681772"/>
            <a:ext cx="1651698" cy="165816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103" name="Google Shape;103;p30"/>
          <p:cNvSpPr>
            <a:spLocks noGrp="1"/>
          </p:cNvSpPr>
          <p:nvPr>
            <p:ph type="pic" idx="3"/>
          </p:nvPr>
        </p:nvSpPr>
        <p:spPr>
          <a:xfrm>
            <a:off x="1977241" y="1681772"/>
            <a:ext cx="1651698" cy="165816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104" name="Google Shape;104;p30"/>
          <p:cNvSpPr>
            <a:spLocks noGrp="1"/>
          </p:cNvSpPr>
          <p:nvPr>
            <p:ph type="pic" idx="4"/>
          </p:nvPr>
        </p:nvSpPr>
        <p:spPr>
          <a:xfrm>
            <a:off x="3740725" y="1681772"/>
            <a:ext cx="1651698" cy="165816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105" name="Google Shape;105;p30"/>
          <p:cNvSpPr>
            <a:spLocks noGrp="1"/>
          </p:cNvSpPr>
          <p:nvPr>
            <p:ph type="pic" idx="5"/>
          </p:nvPr>
        </p:nvSpPr>
        <p:spPr>
          <a:xfrm>
            <a:off x="5504210" y="1681772"/>
            <a:ext cx="1651698" cy="165816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106" name="Google Shape;106;p30"/>
          <p:cNvSpPr>
            <a:spLocks noGrp="1"/>
          </p:cNvSpPr>
          <p:nvPr>
            <p:ph type="pic" idx="6"/>
          </p:nvPr>
        </p:nvSpPr>
        <p:spPr>
          <a:xfrm>
            <a:off x="7267694" y="1681772"/>
            <a:ext cx="1651698" cy="165816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7">
  <p:cSld name="Placeholder 17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>
            <a:spLocks noGrp="1"/>
          </p:cNvSpPr>
          <p:nvPr>
            <p:ph type="pic" idx="2"/>
          </p:nvPr>
        </p:nvSpPr>
        <p:spPr>
          <a:xfrm>
            <a:off x="1771650" y="1560195"/>
            <a:ext cx="2219325" cy="125984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9" name="Google Shape;109;p31"/>
          <p:cNvSpPr>
            <a:spLocks noGrp="1"/>
          </p:cNvSpPr>
          <p:nvPr>
            <p:ph type="pic" idx="3"/>
          </p:nvPr>
        </p:nvSpPr>
        <p:spPr>
          <a:xfrm>
            <a:off x="1771650" y="3344550"/>
            <a:ext cx="2219325" cy="125984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8">
  <p:cSld name="Placeholder 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>
            <a:spLocks noGrp="1"/>
          </p:cNvSpPr>
          <p:nvPr>
            <p:ph type="pic" idx="2"/>
          </p:nvPr>
        </p:nvSpPr>
        <p:spPr>
          <a:xfrm>
            <a:off x="5153025" y="415283"/>
            <a:ext cx="2219325" cy="125984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12" name="Google Shape;112;p32"/>
          <p:cNvSpPr>
            <a:spLocks noGrp="1"/>
          </p:cNvSpPr>
          <p:nvPr>
            <p:ph type="pic" idx="3"/>
          </p:nvPr>
        </p:nvSpPr>
        <p:spPr>
          <a:xfrm>
            <a:off x="5153025" y="2199638"/>
            <a:ext cx="2219325" cy="125984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13" name="Google Shape;113;p32"/>
          <p:cNvSpPr>
            <a:spLocks noGrp="1"/>
          </p:cNvSpPr>
          <p:nvPr>
            <p:ph type="pic" idx="4"/>
          </p:nvPr>
        </p:nvSpPr>
        <p:spPr>
          <a:xfrm>
            <a:off x="0" y="3876675"/>
            <a:ext cx="9144000" cy="126682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9">
  <p:cSld name="Placeholder 1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>
            <a:spLocks noGrp="1"/>
          </p:cNvSpPr>
          <p:nvPr>
            <p:ph type="pic" idx="2"/>
          </p:nvPr>
        </p:nvSpPr>
        <p:spPr>
          <a:xfrm>
            <a:off x="1047592" y="1607949"/>
            <a:ext cx="1284403" cy="2602173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16" name="Google Shape;116;p33"/>
          <p:cNvSpPr>
            <a:spLocks noGrp="1"/>
          </p:cNvSpPr>
          <p:nvPr>
            <p:ph type="pic" idx="3"/>
          </p:nvPr>
        </p:nvSpPr>
        <p:spPr>
          <a:xfrm>
            <a:off x="1954269" y="932746"/>
            <a:ext cx="1613782" cy="3277375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0">
  <p:cSld name="Placeholder 20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>
            <a:spLocks noGrp="1"/>
          </p:cNvSpPr>
          <p:nvPr>
            <p:ph type="pic" idx="2"/>
          </p:nvPr>
        </p:nvSpPr>
        <p:spPr>
          <a:xfrm>
            <a:off x="3985035" y="1271801"/>
            <a:ext cx="4291047" cy="2788279"/>
          </a:xfrm>
          <a:prstGeom prst="roundRect">
            <a:avLst>
              <a:gd name="adj" fmla="val 1861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1">
  <p:cSld name="Placeholder 2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>
            <a:spLocks noGrp="1"/>
          </p:cNvSpPr>
          <p:nvPr>
            <p:ph type="pic" idx="2"/>
          </p:nvPr>
        </p:nvSpPr>
        <p:spPr>
          <a:xfrm>
            <a:off x="3171825" y="1735931"/>
            <a:ext cx="2793206" cy="1585913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2">
  <p:cSld name="Placeholder 2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>
            <a:spLocks noGrp="1"/>
          </p:cNvSpPr>
          <p:nvPr>
            <p:ph type="pic" idx="2"/>
          </p:nvPr>
        </p:nvSpPr>
        <p:spPr>
          <a:xfrm>
            <a:off x="6192840" y="708089"/>
            <a:ext cx="1834980" cy="3727323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3">
  <p:cSld name="Placeholder 2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4">
  <p:cSld name="Placeholder 2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>
            <a:spLocks noGrp="1"/>
          </p:cNvSpPr>
          <p:nvPr>
            <p:ph type="pic" idx="2"/>
          </p:nvPr>
        </p:nvSpPr>
        <p:spPr>
          <a:xfrm>
            <a:off x="5253514" y="0"/>
            <a:ext cx="3890486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5">
  <p:cSld name="Placeholder 2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9"/>
          <p:cNvSpPr>
            <a:spLocks noGrp="1"/>
          </p:cNvSpPr>
          <p:nvPr>
            <p:ph type="pic" idx="2"/>
          </p:nvPr>
        </p:nvSpPr>
        <p:spPr>
          <a:xfrm>
            <a:off x="0" y="0"/>
            <a:ext cx="3890486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6">
  <p:cSld name="Placeholder 26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0"/>
          <p:cNvSpPr>
            <a:spLocks noGrp="1"/>
          </p:cNvSpPr>
          <p:nvPr>
            <p:ph type="pic" idx="2"/>
          </p:nvPr>
        </p:nvSpPr>
        <p:spPr>
          <a:xfrm>
            <a:off x="5253514" y="0"/>
            <a:ext cx="3890486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7">
  <p:cSld name="Placeholder 2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>
            <a:spLocks noGrp="1"/>
          </p:cNvSpPr>
          <p:nvPr>
            <p:ph type="pic" idx="2"/>
          </p:nvPr>
        </p:nvSpPr>
        <p:spPr>
          <a:xfrm>
            <a:off x="0" y="0"/>
            <a:ext cx="3890486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8">
  <p:cSld name="Placeholder 2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>
            <a:spLocks noGrp="1"/>
          </p:cNvSpPr>
          <p:nvPr>
            <p:ph type="pic" idx="2"/>
          </p:nvPr>
        </p:nvSpPr>
        <p:spPr>
          <a:xfrm>
            <a:off x="5667375" y="0"/>
            <a:ext cx="3476625" cy="51435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142875" y="2147888"/>
            <a:ext cx="304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microsoft.com/office/2011/relationships/webextension" Target="../webextensions/webextension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microsoft.com/office/2011/relationships/webextension" Target="../webextensions/webextension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3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2" y="0"/>
            <a:ext cx="143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3"/>
          <p:cNvSpPr/>
          <p:nvPr/>
        </p:nvSpPr>
        <p:spPr>
          <a:xfrm>
            <a:off x="0" y="0"/>
            <a:ext cx="9144000" cy="4183380"/>
          </a:xfrm>
          <a:prstGeom prst="rect">
            <a:avLst/>
          </a:prstGeom>
          <a:solidFill>
            <a:srgbClr val="0E3D67">
              <a:alpha val="6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3"/>
          <p:cNvSpPr/>
          <p:nvPr/>
        </p:nvSpPr>
        <p:spPr>
          <a:xfrm>
            <a:off x="0" y="4183380"/>
            <a:ext cx="9138285" cy="96012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3"/>
          <p:cNvSpPr txBox="1"/>
          <p:nvPr/>
        </p:nvSpPr>
        <p:spPr>
          <a:xfrm>
            <a:off x="372722" y="2117450"/>
            <a:ext cx="8387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Rekomendasi Produk Bundling dengan </a:t>
            </a:r>
            <a:endParaRPr sz="3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Metode Asosiasi untuk Optimalisasi Penjualan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43"/>
          <p:cNvSpPr txBox="1"/>
          <p:nvPr/>
        </p:nvSpPr>
        <p:spPr>
          <a:xfrm>
            <a:off x="6427785" y="1752734"/>
            <a:ext cx="2332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endParaRPr sz="20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43"/>
          <p:cNvSpPr txBox="1"/>
          <p:nvPr/>
        </p:nvSpPr>
        <p:spPr>
          <a:xfrm>
            <a:off x="4840918" y="3341141"/>
            <a:ext cx="3842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Seaborn Skipy</a:t>
            </a:r>
            <a:endParaRPr sz="1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43"/>
          <p:cNvSpPr/>
          <p:nvPr/>
        </p:nvSpPr>
        <p:spPr>
          <a:xfrm>
            <a:off x="7396174" y="4557665"/>
            <a:ext cx="14739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2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3"/>
          <p:cNvPicPr preferRelativeResize="0"/>
          <p:nvPr/>
        </p:nvPicPr>
        <p:blipFill rotWithShape="1">
          <a:blip r:embed="rId5">
            <a:alphaModFix/>
          </a:blip>
          <a:srcRect l="25285" t="22548" b="24446"/>
          <a:stretch/>
        </p:blipFill>
        <p:spPr>
          <a:xfrm>
            <a:off x="-5715" y="3657600"/>
            <a:ext cx="2094452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/>
          <p:nvPr/>
        </p:nvSpPr>
        <p:spPr>
          <a:xfrm>
            <a:off x="7364297" y="0"/>
            <a:ext cx="17796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52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294" name="Google Shape;294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786" y="3333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2"/>
          <p:cNvSpPr txBox="1"/>
          <p:nvPr/>
        </p:nvSpPr>
        <p:spPr>
          <a:xfrm>
            <a:off x="3825925" y="428175"/>
            <a:ext cx="29178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 b="1">
                <a:solidFill>
                  <a:srgbClr val="0175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Analisis Sederhana</a:t>
            </a:r>
            <a:endParaRPr sz="3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2910" y="333332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2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299" y="2896100"/>
            <a:ext cx="3517044" cy="1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9">
            <a:alphaModFix/>
          </a:blip>
          <a:srcRect l="7545" t="26413" r="36809" b="11023"/>
          <a:stretch/>
        </p:blipFill>
        <p:spPr>
          <a:xfrm>
            <a:off x="136288" y="776850"/>
            <a:ext cx="3234674" cy="19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4754875" y="1565900"/>
            <a:ext cx="17796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2"/>
          <p:cNvSpPr txBox="1"/>
          <p:nvPr/>
        </p:nvSpPr>
        <p:spPr>
          <a:xfrm>
            <a:off x="3721925" y="1640250"/>
            <a:ext cx="373680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Melakukan analisis sederhana untuk 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Memahami data dengan lebih baik.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Mengidentifikasi pola dan tren dalam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Mengidentifikasi masalah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Memilih model yang tepat.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3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5" y="0"/>
            <a:ext cx="14339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3"/>
          <p:cNvSpPr/>
          <p:nvPr/>
        </p:nvSpPr>
        <p:spPr>
          <a:xfrm>
            <a:off x="0" y="0"/>
            <a:ext cx="9144000" cy="4183500"/>
          </a:xfrm>
          <a:prstGeom prst="rect">
            <a:avLst/>
          </a:prstGeom>
          <a:solidFill>
            <a:srgbClr val="0E3D67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3"/>
          <p:cNvSpPr/>
          <p:nvPr/>
        </p:nvSpPr>
        <p:spPr>
          <a:xfrm>
            <a:off x="0" y="4183380"/>
            <a:ext cx="9138300" cy="9600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2759025" y="2117450"/>
            <a:ext cx="6000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Modeling</a:t>
            </a:r>
            <a:endParaRPr sz="5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6427785" y="1752734"/>
            <a:ext cx="2332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4917118" y="3303391"/>
            <a:ext cx="384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3" cy="86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 rotWithShape="1">
          <a:blip r:embed="rId5">
            <a:alphaModFix/>
          </a:blip>
          <a:srcRect l="25283" t="22548" b="24446"/>
          <a:stretch/>
        </p:blipFill>
        <p:spPr>
          <a:xfrm>
            <a:off x="-5715" y="3657600"/>
            <a:ext cx="2094452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/>
          <p:nvPr/>
        </p:nvSpPr>
        <p:spPr>
          <a:xfrm>
            <a:off x="7364297" y="0"/>
            <a:ext cx="17796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54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326" name="Google Shape;32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9" name="Google Shape;329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786" y="3333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4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 b="1">
                <a:solidFill>
                  <a:srgbClr val="0175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Apriori</a:t>
            </a:r>
            <a:endParaRPr sz="25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2910" y="333332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895750" y="885825"/>
            <a:ext cx="63510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Algoritma Apriori adalah salah satu algoritma asosiasi untuk menemukan aturan asosiasi yang menggambarkan hubungan antara item dalam data. Berikut tahapannya :</a:t>
            </a:r>
            <a:endParaRPr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267775" y="1763325"/>
            <a:ext cx="473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list transaksi ('Transaction' dan 'Item')</a:t>
            </a:r>
            <a:endParaRPr sz="1500"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400" y="2153000"/>
            <a:ext cx="4098710" cy="12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/>
        </p:nvSpPr>
        <p:spPr>
          <a:xfrm>
            <a:off x="267775" y="3447600"/>
            <a:ext cx="3618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Menerapkan transaction encoder</a:t>
            </a:r>
            <a:endParaRPr sz="1500"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397" y="3917022"/>
            <a:ext cx="4958530" cy="80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/>
          <p:nvPr/>
        </p:nvSpPr>
        <p:spPr>
          <a:xfrm>
            <a:off x="1" y="0"/>
            <a:ext cx="22347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61" y="1764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5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45" name="Google Shape;34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110" y="135020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5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55"/>
          <p:cNvSpPr txBox="1"/>
          <p:nvPr/>
        </p:nvSpPr>
        <p:spPr>
          <a:xfrm>
            <a:off x="264375" y="432025"/>
            <a:ext cx="1998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</a:t>
            </a:r>
            <a:endParaRPr sz="1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apriori</a:t>
            </a:r>
            <a:endParaRPr sz="1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75" y="1150263"/>
            <a:ext cx="4821800" cy="31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/>
        </p:nvSpPr>
        <p:spPr>
          <a:xfrm>
            <a:off x="5303275" y="1355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Hasil</a:t>
            </a:r>
            <a:endParaRPr sz="1500"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275" y="1780475"/>
            <a:ext cx="3670893" cy="15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/>
        </p:nvSpPr>
        <p:spPr>
          <a:xfrm>
            <a:off x="5303275" y="35033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Apriori menghasilkan 102 aturan</a:t>
            </a:r>
            <a:endParaRPr sz="15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/>
          <p:nvPr/>
        </p:nvSpPr>
        <p:spPr>
          <a:xfrm>
            <a:off x="0" y="0"/>
            <a:ext cx="9241500" cy="8097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761" y="176420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6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60" name="Google Shape;36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85" y="135007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6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2886000" y="168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Network Diagram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56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7668625" y="368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5" name="Google Shape;3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75" y="1662706"/>
            <a:ext cx="5166999" cy="337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575" y="968649"/>
            <a:ext cx="5166999" cy="205732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/>
          <p:nvPr/>
        </p:nvSpPr>
        <p:spPr>
          <a:xfrm rot="-1692441">
            <a:off x="1890844" y="3531719"/>
            <a:ext cx="1034562" cy="359720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6"/>
          <p:cNvSpPr txBox="1"/>
          <p:nvPr/>
        </p:nvSpPr>
        <p:spPr>
          <a:xfrm>
            <a:off x="4154750" y="3364300"/>
            <a:ext cx="48168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Kita mengambil contoh dengan nilai persentase tertinggi, yang dimiliki oleh node "Coffee" yang memiliki panah bolak-balik ke node "toast", menunjukkan hubungan yang bersifat saling ketergantungan antar keduanya. Artinya, konsumsi "Coffee" mempengaruhi "toast", dan sebaliknya.  Angka confidence 0,74% menunjukkan bahwa aturan asosiasi antara "Coffee" dan "toast" terbukti benar sekitar 0,74% dari semua transaksi.</a:t>
            </a:r>
            <a:endParaRPr sz="11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/>
          <p:nvPr/>
        </p:nvSpPr>
        <p:spPr>
          <a:xfrm>
            <a:off x="7364297" y="0"/>
            <a:ext cx="17796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57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375" name="Google Shape;375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786" y="3333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7"/>
          <p:cNvSpPr txBox="1"/>
          <p:nvPr/>
        </p:nvSpPr>
        <p:spPr>
          <a:xfrm>
            <a:off x="3003100" y="213463"/>
            <a:ext cx="1989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 b="1">
                <a:solidFill>
                  <a:srgbClr val="0175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FP-Growth</a:t>
            </a:r>
            <a:endParaRPr sz="25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2910" y="333332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7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57"/>
          <p:cNvSpPr txBox="1"/>
          <p:nvPr/>
        </p:nvSpPr>
        <p:spPr>
          <a:xfrm>
            <a:off x="895750" y="774250"/>
            <a:ext cx="6203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FP-Growth (Frequent Pattern Growth) adalah algoritma untuk menemukan itemset yang sering muncul atau pola-pola yang sering terjadi dalam kumpulan data transaksional. Fp-growth dirancang untuk mengatasi keterbatasan asosiasi tradisional (Apriori), terutama dalam hal kinerja.</a:t>
            </a:r>
            <a:endParaRPr sz="13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57"/>
          <p:cNvSpPr txBox="1"/>
          <p:nvPr/>
        </p:nvSpPr>
        <p:spPr>
          <a:xfrm>
            <a:off x="345900" y="2932800"/>
            <a:ext cx="473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Menerapkan FP-Growth</a:t>
            </a:r>
            <a:endParaRPr sz="1500"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267775" y="1928650"/>
            <a:ext cx="50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Menerapkan transaction encoder  ('Transaction' dan 'Item')</a:t>
            </a:r>
            <a:endParaRPr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00" y="2344799"/>
            <a:ext cx="6696454" cy="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5900" y="3302097"/>
            <a:ext cx="5870050" cy="15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>
            <a:off x="1" y="0"/>
            <a:ext cx="22347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61" y="1764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94" name="Google Shape;39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110" y="135020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235725" y="698475"/>
            <a:ext cx="205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Menampilkan aturan</a:t>
            </a:r>
            <a:endParaRPr sz="1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FP-Growth</a:t>
            </a:r>
            <a:endParaRPr sz="1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58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/>
          <p:nvPr/>
        </p:nvSpPr>
        <p:spPr>
          <a:xfrm>
            <a:off x="5303275" y="1355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Hasil</a:t>
            </a:r>
            <a:endParaRPr sz="1500" b="1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5303275" y="35033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FP-Growth menghasilkan 42 aturan</a:t>
            </a:r>
            <a:endParaRPr sz="15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25" y="1497000"/>
            <a:ext cx="4719637" cy="2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1575" y="1789586"/>
            <a:ext cx="3856224" cy="1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241500" cy="8319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761" y="176420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85" y="135007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2992350" y="172525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Network Diagram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9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7668625" y="368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5478500" y="3364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kjshdkfhwfojckfse</a:t>
            </a:r>
            <a:endParaRPr sz="12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75" y="1691950"/>
            <a:ext cx="4903100" cy="321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75" y="958138"/>
            <a:ext cx="4903099" cy="200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115375" y="3169825"/>
            <a:ext cx="41214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Persentase tertinggi dimiliki oleh node "Coffee" yang memiliki panah bolak-balik ke node "toast". Konsumsi "Coffee" mempengaruhi "toast", dan sebaliknya.  Angka confidence 0,70% menunjukkan bahwa aturan asosiasi antara "Coffee" dan "toast" terbukti benar sekitar 0,70% dari semua transaksi.</a:t>
            </a:r>
            <a:endParaRPr sz="13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9"/>
          <p:cNvSpPr/>
          <p:nvPr/>
        </p:nvSpPr>
        <p:spPr>
          <a:xfrm rot="-3144733">
            <a:off x="5731079" y="3265856"/>
            <a:ext cx="818884" cy="359845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0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5" y="0"/>
            <a:ext cx="14339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0"/>
          <p:cNvSpPr/>
          <p:nvPr/>
        </p:nvSpPr>
        <p:spPr>
          <a:xfrm>
            <a:off x="0" y="0"/>
            <a:ext cx="9144000" cy="4183500"/>
          </a:xfrm>
          <a:prstGeom prst="rect">
            <a:avLst/>
          </a:prstGeom>
          <a:solidFill>
            <a:srgbClr val="0E3D67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0"/>
          <p:cNvSpPr/>
          <p:nvPr/>
        </p:nvSpPr>
        <p:spPr>
          <a:xfrm>
            <a:off x="0" y="4183380"/>
            <a:ext cx="9138300" cy="9600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2759025" y="2117450"/>
            <a:ext cx="6000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sz="3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6427785" y="1752734"/>
            <a:ext cx="2332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4917118" y="3303391"/>
            <a:ext cx="384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3" cy="86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0"/>
          <p:cNvPicPr preferRelativeResize="0"/>
          <p:nvPr/>
        </p:nvPicPr>
        <p:blipFill rotWithShape="1">
          <a:blip r:embed="rId5">
            <a:alphaModFix/>
          </a:blip>
          <a:srcRect l="25283" t="22548" b="24446"/>
          <a:stretch/>
        </p:blipFill>
        <p:spPr>
          <a:xfrm>
            <a:off x="-5715" y="3657600"/>
            <a:ext cx="2094452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241500" cy="8319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761" y="176420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85" y="135007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2992350" y="172525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Network Diagram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9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7668625" y="368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VizSlides">
                <a:extLst>
                  <a:ext uri="{FF2B5EF4-FFF2-40B4-BE49-F238E27FC236}">
                    <a16:creationId xmlns:a16="http://schemas.microsoft.com/office/drawing/2014/main" id="{8D407917-446D-61C4-D2E7-EAB394A71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3083737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Add-in 1" title="VizSlides">
                <a:extLst>
                  <a:ext uri="{FF2B5EF4-FFF2-40B4-BE49-F238E27FC236}">
                    <a16:creationId xmlns:a16="http://schemas.microsoft.com/office/drawing/2014/main" id="{8D407917-446D-61C4-D2E7-EAB394A71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47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4"/>
          <p:cNvSpPr/>
          <p:nvPr/>
        </p:nvSpPr>
        <p:spPr>
          <a:xfrm>
            <a:off x="1547750" y="255481"/>
            <a:ext cx="6048600" cy="6879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4"/>
          <p:cNvSpPr txBox="1"/>
          <p:nvPr/>
        </p:nvSpPr>
        <p:spPr>
          <a:xfrm>
            <a:off x="1547759" y="372463"/>
            <a:ext cx="6048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 Of Team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6" name="Google Shape;156;p44"/>
          <p:cNvGrpSpPr/>
          <p:nvPr/>
        </p:nvGrpSpPr>
        <p:grpSpPr>
          <a:xfrm>
            <a:off x="-612015" y="3454069"/>
            <a:ext cx="1788229" cy="2056615"/>
            <a:chOff x="-816020" y="4605426"/>
            <a:chExt cx="2384305" cy="2742153"/>
          </a:xfrm>
        </p:grpSpPr>
        <p:pic>
          <p:nvPicPr>
            <p:cNvPr id="157" name="Google Shape;157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7958" y="4605426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544462" y="5592201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099980" y="-312308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4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1" name="Google Shape;161;p44"/>
          <p:cNvGrpSpPr/>
          <p:nvPr/>
        </p:nvGrpSpPr>
        <p:grpSpPr>
          <a:xfrm>
            <a:off x="3878063" y="4590745"/>
            <a:ext cx="1387874" cy="296999"/>
            <a:chOff x="4789675" y="6120993"/>
            <a:chExt cx="1850499" cy="395998"/>
          </a:xfrm>
        </p:grpSpPr>
        <p:pic>
          <p:nvPicPr>
            <p:cNvPr id="162" name="Google Shape;162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40178" y="6120993"/>
              <a:ext cx="899996" cy="285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89675" y="6120993"/>
              <a:ext cx="743146" cy="395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44"/>
          <p:cNvSpPr/>
          <p:nvPr/>
        </p:nvSpPr>
        <p:spPr>
          <a:xfrm>
            <a:off x="786825" y="1360825"/>
            <a:ext cx="1270800" cy="125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4"/>
          <p:cNvSpPr/>
          <p:nvPr/>
        </p:nvSpPr>
        <p:spPr>
          <a:xfrm>
            <a:off x="4979275" y="1396425"/>
            <a:ext cx="1270800" cy="125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4"/>
          <p:cNvSpPr txBox="1"/>
          <p:nvPr/>
        </p:nvSpPr>
        <p:spPr>
          <a:xfrm>
            <a:off x="554775" y="2661125"/>
            <a:ext cx="1749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Reggina Indriyani</a:t>
            </a:r>
            <a:endParaRPr b="1"/>
          </a:p>
        </p:txBody>
      </p:sp>
      <p:sp>
        <p:nvSpPr>
          <p:cNvPr id="168" name="Google Shape;168;p44"/>
          <p:cNvSpPr txBox="1"/>
          <p:nvPr/>
        </p:nvSpPr>
        <p:spPr>
          <a:xfrm>
            <a:off x="2589175" y="2652600"/>
            <a:ext cx="19071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Putri Nurul Fadilah</a:t>
            </a:r>
            <a:endParaRPr b="1"/>
          </a:p>
        </p:txBody>
      </p:sp>
      <p:sp>
        <p:nvSpPr>
          <p:cNvPr id="169" name="Google Shape;169;p44"/>
          <p:cNvSpPr txBox="1"/>
          <p:nvPr/>
        </p:nvSpPr>
        <p:spPr>
          <a:xfrm>
            <a:off x="4674150" y="2652600"/>
            <a:ext cx="1927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Ahmad Kamil Jamal</a:t>
            </a:r>
            <a:endParaRPr b="1"/>
          </a:p>
        </p:txBody>
      </p:sp>
      <p:sp>
        <p:nvSpPr>
          <p:cNvPr id="170" name="Google Shape;170;p44"/>
          <p:cNvSpPr txBox="1"/>
          <p:nvPr/>
        </p:nvSpPr>
        <p:spPr>
          <a:xfrm>
            <a:off x="6752475" y="2652600"/>
            <a:ext cx="1847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Amalia Mayzahaq</a:t>
            </a:r>
            <a:endParaRPr b="1"/>
          </a:p>
        </p:txBody>
      </p:sp>
      <p:sp>
        <p:nvSpPr>
          <p:cNvPr id="171" name="Google Shape;171;p44"/>
          <p:cNvSpPr txBox="1"/>
          <p:nvPr/>
        </p:nvSpPr>
        <p:spPr>
          <a:xfrm>
            <a:off x="417750" y="3004425"/>
            <a:ext cx="1927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effectLst/>
                <a:latin typeface="+mj-lt"/>
              </a:rPr>
              <a:t>Sekolah</a:t>
            </a:r>
            <a:r>
              <a:rPr lang="en-US" sz="1200" b="0" i="0" dirty="0">
                <a:effectLst/>
                <a:latin typeface="+mj-lt"/>
              </a:rPr>
              <a:t> Tinggi </a:t>
            </a:r>
            <a:r>
              <a:rPr lang="en-US" sz="1200" b="0" i="0" dirty="0" err="1">
                <a:effectLst/>
                <a:latin typeface="+mj-lt"/>
              </a:rPr>
              <a:t>Ilmu</a:t>
            </a:r>
            <a:r>
              <a:rPr lang="en-US" sz="1200" b="0" i="0" dirty="0">
                <a:effectLst/>
                <a:latin typeface="+mj-lt"/>
              </a:rPr>
              <a:t> </a:t>
            </a:r>
            <a:r>
              <a:rPr lang="en-US" sz="1200" b="0" i="0" dirty="0" err="1">
                <a:effectLst/>
                <a:latin typeface="+mj-lt"/>
              </a:rPr>
              <a:t>Manajemen</a:t>
            </a:r>
            <a:r>
              <a:rPr lang="en-US" sz="1200" b="0" i="0" dirty="0">
                <a:effectLst/>
                <a:latin typeface="+mj-lt"/>
              </a:rPr>
              <a:t> dan </a:t>
            </a:r>
            <a:r>
              <a:rPr lang="en-US" sz="1200" b="0" i="0" dirty="0" err="1">
                <a:effectLst/>
                <a:latin typeface="+mj-lt"/>
              </a:rPr>
              <a:t>Ilmu</a:t>
            </a:r>
            <a:r>
              <a:rPr lang="en-US" sz="1200" b="0" i="0" dirty="0">
                <a:effectLst/>
                <a:latin typeface="+mj-lt"/>
              </a:rPr>
              <a:t> </a:t>
            </a:r>
            <a:r>
              <a:rPr lang="en-US" sz="1200" b="0" i="0" dirty="0" err="1">
                <a:effectLst/>
                <a:latin typeface="+mj-lt"/>
              </a:rPr>
              <a:t>Komputer</a:t>
            </a:r>
            <a:r>
              <a:rPr lang="en-US" sz="1200" b="0" i="0" dirty="0">
                <a:effectLst/>
                <a:latin typeface="+mj-lt"/>
              </a:rPr>
              <a:t> ESQ</a:t>
            </a:r>
            <a:endParaRPr sz="1200" dirty="0">
              <a:latin typeface="+mj-lt"/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2593375" y="2928225"/>
            <a:ext cx="1927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Institut</a:t>
            </a:r>
            <a:r>
              <a:rPr lang="en" sz="1200" dirty="0"/>
              <a:t> </a:t>
            </a:r>
            <a:r>
              <a:rPr lang="en" sz="1200" dirty="0" err="1"/>
              <a:t>Teknologi</a:t>
            </a:r>
            <a:r>
              <a:rPr lang="en" sz="1200" dirty="0"/>
              <a:t> Telkom </a:t>
            </a:r>
            <a:r>
              <a:rPr lang="en" sz="1200" dirty="0" err="1"/>
              <a:t>Purwokerto</a:t>
            </a:r>
            <a:endParaRPr sz="1200" dirty="0"/>
          </a:p>
        </p:txBody>
      </p:sp>
      <p:sp>
        <p:nvSpPr>
          <p:cNvPr id="173" name="Google Shape;173;p44"/>
          <p:cNvSpPr txBox="1"/>
          <p:nvPr/>
        </p:nvSpPr>
        <p:spPr>
          <a:xfrm>
            <a:off x="4674150" y="2985675"/>
            <a:ext cx="1927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Universitas Indonesia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4" name="Google Shape;174;p44"/>
          <p:cNvSpPr txBox="1"/>
          <p:nvPr/>
        </p:nvSpPr>
        <p:spPr>
          <a:xfrm>
            <a:off x="6712425" y="3006600"/>
            <a:ext cx="1927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effectLst/>
                <a:latin typeface="+mj-lt"/>
              </a:rPr>
              <a:t>Universitas Pendidikan Indonesia</a:t>
            </a:r>
            <a:endParaRPr sz="1200" dirty="0">
              <a:latin typeface="+mj-lt"/>
            </a:endParaRPr>
          </a:p>
        </p:txBody>
      </p:sp>
      <p:pic>
        <p:nvPicPr>
          <p:cNvPr id="175" name="Google Shape;175;p44"/>
          <p:cNvPicPr preferRelativeResize="0"/>
          <p:nvPr/>
        </p:nvPicPr>
        <p:blipFill rotWithShape="1">
          <a:blip r:embed="rId8">
            <a:alphaModFix/>
          </a:blip>
          <a:srcRect l="6925" t="30281" r="20172" b="30114"/>
          <a:stretch/>
        </p:blipFill>
        <p:spPr>
          <a:xfrm>
            <a:off x="2689150" y="1297524"/>
            <a:ext cx="1472184" cy="142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F840BB4D-2256-6330-4582-ACC422856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615" y="1324184"/>
            <a:ext cx="1472184" cy="1373272"/>
          </a:xfrm>
          <a:prstGeom prst="rect">
            <a:avLst/>
          </a:prstGeom>
        </p:spPr>
      </p:pic>
      <p:pic>
        <p:nvPicPr>
          <p:cNvPr id="5" name="Picture 4" descr="A person wearing a brown scarf&#10;&#10;Description automatically generated">
            <a:extLst>
              <a:ext uri="{FF2B5EF4-FFF2-40B4-BE49-F238E27FC236}">
                <a16:creationId xmlns:a16="http://schemas.microsoft.com/office/drawing/2014/main" id="{70B2361E-4BF5-B5BC-3E31-F0D6DF9479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0797" y="1243049"/>
            <a:ext cx="1070002" cy="1426464"/>
          </a:xfrm>
          <a:prstGeom prst="rect">
            <a:avLst/>
          </a:prstGeom>
        </p:spPr>
      </p:pic>
      <p:pic>
        <p:nvPicPr>
          <p:cNvPr id="7" name="Picture 6" descr="A person sitting on a swing&#10;&#10;Description automatically generated">
            <a:extLst>
              <a:ext uri="{FF2B5EF4-FFF2-40B4-BE49-F238E27FC236}">
                <a16:creationId xmlns:a16="http://schemas.microsoft.com/office/drawing/2014/main" id="{D5D30BA3-562D-98B0-83C8-B26443AE1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4150" y="1278230"/>
            <a:ext cx="1901262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241500" cy="8319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761" y="176420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85" y="135007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2992350" y="172525"/>
            <a:ext cx="31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Membuat Network Diagram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9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7668625" y="368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5478500" y="3364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kjshdkfhwfojckfse</a:t>
            </a:r>
            <a:endParaRPr sz="12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275" y="1691950"/>
            <a:ext cx="4903100" cy="321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75" y="958138"/>
            <a:ext cx="4903099" cy="200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 txBox="1"/>
          <p:nvPr/>
        </p:nvSpPr>
        <p:spPr>
          <a:xfrm>
            <a:off x="115375" y="3169825"/>
            <a:ext cx="4121400" cy="1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Persentase tertinggi dimiliki oleh node "Coffee" yang memiliki panah bolak-balik ke node "toast". Konsumsi "Coffee" mempengaruhi "toast", dan sebaliknya.  Angka confidence 0,70% menunjukkan bahwa aturan asosiasi antara "Coffee" dan "toast" terbukti benar sekitar 0,70% dari semua transaksi.</a:t>
            </a:r>
            <a:endParaRPr sz="13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9"/>
          <p:cNvSpPr/>
          <p:nvPr/>
        </p:nvSpPr>
        <p:spPr>
          <a:xfrm rot="-3144733">
            <a:off x="5731079" y="3265856"/>
            <a:ext cx="818884" cy="359845"/>
          </a:xfrm>
          <a:prstGeom prst="ellipse">
            <a:avLst/>
          </a:prstGeom>
          <a:solidFill>
            <a:srgbClr val="FFFFFF">
              <a:alpha val="0"/>
            </a:srgbClr>
          </a:solidFill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VizSlides">
                <a:extLst>
                  <a:ext uri="{FF2B5EF4-FFF2-40B4-BE49-F238E27FC236}">
                    <a16:creationId xmlns:a16="http://schemas.microsoft.com/office/drawing/2014/main" id="{A75D6899-8C81-2FBE-3918-2993EFF270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3769675"/>
                  </p:ext>
                </p:extLst>
              </p:nvPr>
            </p:nvGraphicFramePr>
            <p:xfrm>
              <a:off x="0" y="21141"/>
              <a:ext cx="9144000" cy="512235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2" name="Add-in 1" title="VizSlides">
                <a:extLst>
                  <a:ext uri="{FF2B5EF4-FFF2-40B4-BE49-F238E27FC236}">
                    <a16:creationId xmlns:a16="http://schemas.microsoft.com/office/drawing/2014/main" id="{A75D6899-8C81-2FBE-3918-2993EFF27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21141"/>
                <a:ext cx="9144000" cy="5122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56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/>
          <p:nvPr/>
        </p:nvSpPr>
        <p:spPr>
          <a:xfrm>
            <a:off x="8752184" y="3149082"/>
            <a:ext cx="391800" cy="1994400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61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440" name="Google Shape;440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61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4" name="Google Shape;444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54" cy="2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1"/>
          <p:cNvSpPr/>
          <p:nvPr/>
        </p:nvSpPr>
        <p:spPr>
          <a:xfrm>
            <a:off x="8523515" y="3426864"/>
            <a:ext cx="620400" cy="1716600"/>
          </a:xfrm>
          <a:prstGeom prst="rect">
            <a:avLst/>
          </a:prstGeom>
          <a:solidFill>
            <a:srgbClr val="E4A836">
              <a:alpha val="317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61"/>
          <p:cNvPicPr preferRelativeResize="0"/>
          <p:nvPr/>
        </p:nvPicPr>
        <p:blipFill rotWithShape="1">
          <a:blip r:embed="rId8">
            <a:alphaModFix/>
          </a:blip>
          <a:srcRect t="16100" r="58920" b="41993"/>
          <a:stretch/>
        </p:blipFill>
        <p:spPr>
          <a:xfrm>
            <a:off x="311525" y="1358325"/>
            <a:ext cx="4509974" cy="2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1"/>
          <p:cNvSpPr txBox="1"/>
          <p:nvPr/>
        </p:nvSpPr>
        <p:spPr>
          <a:xfrm>
            <a:off x="4821500" y="918600"/>
            <a:ext cx="4050300" cy="3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Tabel ini menunjukkan nilai confidence, support dan lift dari produk (Consequents) yang berasosiasi dengan produk (Antecedents)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Dengan keterangan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-          Confidence: Probabilitas bahwa produk (Consequents) muncul dalam transaksi yang juga mengandung produk (Antecedents)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-          Support: Proporsi transaksi dalam dataset yang mengandung produk tersebut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-          Lift: Mengukur seberapa lebih sering produk (Consequents) muncul ketika produk (Antecedents) terjadi dibandingkan dengan frekuensi munculnya produk (Consequents)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/>
          <p:nvPr/>
        </p:nvSpPr>
        <p:spPr>
          <a:xfrm>
            <a:off x="8752184" y="3149082"/>
            <a:ext cx="391800" cy="1994400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62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455" name="Google Shape;455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62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54" cy="2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/>
          <p:nvPr/>
        </p:nvSpPr>
        <p:spPr>
          <a:xfrm>
            <a:off x="8523515" y="3426864"/>
            <a:ext cx="620400" cy="1716600"/>
          </a:xfrm>
          <a:prstGeom prst="rect">
            <a:avLst/>
          </a:prstGeom>
          <a:solidFill>
            <a:srgbClr val="E4A836">
              <a:alpha val="317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2"/>
          <p:cNvSpPr txBox="1"/>
          <p:nvPr/>
        </p:nvSpPr>
        <p:spPr>
          <a:xfrm>
            <a:off x="4912600" y="1870138"/>
            <a:ext cx="40503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Grafik ini menunjukkan 5 produk (Consequents) teratas yang berasosiasi dengan produk (Attendance) berdasarkan nilai support.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700"/>
          </a:p>
        </p:txBody>
      </p:sp>
      <p:pic>
        <p:nvPicPr>
          <p:cNvPr id="463" name="Google Shape;463;p62"/>
          <p:cNvPicPr preferRelativeResize="0"/>
          <p:nvPr/>
        </p:nvPicPr>
        <p:blipFill rotWithShape="1">
          <a:blip r:embed="rId8">
            <a:alphaModFix/>
          </a:blip>
          <a:srcRect l="44484" t="15101" b="43008"/>
          <a:stretch/>
        </p:blipFill>
        <p:spPr>
          <a:xfrm>
            <a:off x="306450" y="1441175"/>
            <a:ext cx="4455600" cy="18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/>
          <p:nvPr/>
        </p:nvSpPr>
        <p:spPr>
          <a:xfrm>
            <a:off x="8752184" y="3149082"/>
            <a:ext cx="391800" cy="1994400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63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63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54" cy="2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/>
          <p:nvPr/>
        </p:nvSpPr>
        <p:spPr>
          <a:xfrm>
            <a:off x="8523515" y="3426864"/>
            <a:ext cx="620400" cy="1716600"/>
          </a:xfrm>
          <a:prstGeom prst="rect">
            <a:avLst/>
          </a:prstGeom>
          <a:solidFill>
            <a:srgbClr val="E4A836">
              <a:alpha val="317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3"/>
          <p:cNvSpPr txBox="1"/>
          <p:nvPr/>
        </p:nvSpPr>
        <p:spPr>
          <a:xfrm>
            <a:off x="699050" y="2747250"/>
            <a:ext cx="747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Grafik ini menunjukkan persebaran nilai confidence, support dan lift.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8" name="Google Shape;478;p63"/>
          <p:cNvPicPr preferRelativeResize="0"/>
          <p:nvPr/>
        </p:nvPicPr>
        <p:blipFill rotWithShape="1">
          <a:blip r:embed="rId8">
            <a:alphaModFix/>
          </a:blip>
          <a:srcRect t="57232"/>
          <a:stretch/>
        </p:blipFill>
        <p:spPr>
          <a:xfrm>
            <a:off x="599675" y="1030650"/>
            <a:ext cx="7145678" cy="17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/>
          <p:nvPr/>
        </p:nvSpPr>
        <p:spPr>
          <a:xfrm>
            <a:off x="8752184" y="3149082"/>
            <a:ext cx="391800" cy="1994400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4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5" name="Google Shape;48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4310" y="333332"/>
            <a:ext cx="557354" cy="2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/>
          <p:nvPr/>
        </p:nvSpPr>
        <p:spPr>
          <a:xfrm>
            <a:off x="8523515" y="3426864"/>
            <a:ext cx="620400" cy="1716600"/>
          </a:xfrm>
          <a:prstGeom prst="rect">
            <a:avLst/>
          </a:prstGeom>
          <a:solidFill>
            <a:srgbClr val="E4A836">
              <a:alpha val="317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29" y="594506"/>
            <a:ext cx="6824499" cy="38201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/>
          <p:nvPr/>
        </p:nvSpPr>
        <p:spPr>
          <a:xfrm>
            <a:off x="289900" y="1598550"/>
            <a:ext cx="2579400" cy="14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4"/>
          <p:cNvSpPr txBox="1"/>
          <p:nvPr/>
        </p:nvSpPr>
        <p:spPr>
          <a:xfrm>
            <a:off x="1985325" y="4412500"/>
            <a:ext cx="52149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Jika membeli Alfajores maka kemungkinan 3,68% juga akan membeli Coffee  dengan  kepastian  yang  akan  terjadi  yaitu  61,35%  berdasarkan  transaksi  yang sudah terjadi selama ini.</a:t>
            </a:r>
            <a:endParaRPr sz="12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1" name="Google Shape;491;p64"/>
          <p:cNvCxnSpPr>
            <a:stCxn id="492" idx="3"/>
          </p:cNvCxnSpPr>
          <p:nvPr/>
        </p:nvCxnSpPr>
        <p:spPr>
          <a:xfrm rot="10800000" flipH="1">
            <a:off x="6874575" y="1532300"/>
            <a:ext cx="3645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64"/>
          <p:cNvSpPr/>
          <p:nvPr/>
        </p:nvSpPr>
        <p:spPr>
          <a:xfrm>
            <a:off x="3597975" y="1419650"/>
            <a:ext cx="3276600" cy="23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" name="Google Shape;493;p64"/>
          <p:cNvCxnSpPr>
            <a:stCxn id="489" idx="2"/>
          </p:cNvCxnSpPr>
          <p:nvPr/>
        </p:nvCxnSpPr>
        <p:spPr>
          <a:xfrm>
            <a:off x="1579600" y="1739250"/>
            <a:ext cx="834000" cy="26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64"/>
          <p:cNvSpPr txBox="1"/>
          <p:nvPr/>
        </p:nvSpPr>
        <p:spPr>
          <a:xfrm>
            <a:off x="7281450" y="1320300"/>
            <a:ext cx="17160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Cake merupakan produk yang paling baik untuk dibundling dengan Coffee berdasarkan nilai support.</a:t>
            </a:r>
            <a:endParaRPr sz="13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251775" y="152425"/>
            <a:ext cx="659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403D5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Contoh Pembacaan Dashboard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3253400" y="956725"/>
            <a:ext cx="3276600" cy="23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7" name="Google Shape;497;p64"/>
          <p:cNvCxnSpPr>
            <a:stCxn id="496" idx="3"/>
          </p:cNvCxnSpPr>
          <p:nvPr/>
        </p:nvCxnSpPr>
        <p:spPr>
          <a:xfrm>
            <a:off x="6530000" y="1072075"/>
            <a:ext cx="71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" name="Google Shape;498;p64"/>
          <p:cNvSpPr txBox="1"/>
          <p:nvPr/>
        </p:nvSpPr>
        <p:spPr>
          <a:xfrm>
            <a:off x="7281450" y="758450"/>
            <a:ext cx="17160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Produk (Consequents) yang ingin dibundling.</a:t>
            </a:r>
            <a:endParaRPr sz="13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64"/>
          <p:cNvSpPr/>
          <p:nvPr/>
        </p:nvSpPr>
        <p:spPr>
          <a:xfrm>
            <a:off x="358300" y="3014125"/>
            <a:ext cx="5704500" cy="13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4"/>
          <p:cNvSpPr/>
          <p:nvPr/>
        </p:nvSpPr>
        <p:spPr>
          <a:xfrm>
            <a:off x="6125800" y="2783425"/>
            <a:ext cx="921900" cy="163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64"/>
          <p:cNvCxnSpPr/>
          <p:nvPr/>
        </p:nvCxnSpPr>
        <p:spPr>
          <a:xfrm>
            <a:off x="6062875" y="3102675"/>
            <a:ext cx="14742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64"/>
          <p:cNvCxnSpPr/>
          <p:nvPr/>
        </p:nvCxnSpPr>
        <p:spPr>
          <a:xfrm rot="10800000" flipH="1">
            <a:off x="7047700" y="3164075"/>
            <a:ext cx="4149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/>
          <p:nvPr/>
        </p:nvSpPr>
        <p:spPr>
          <a:xfrm>
            <a:off x="8752184" y="3149082"/>
            <a:ext cx="391800" cy="1994400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5"/>
          <p:cNvSpPr txBox="1"/>
          <p:nvPr/>
        </p:nvSpPr>
        <p:spPr>
          <a:xfrm>
            <a:off x="526867" y="1093358"/>
            <a:ext cx="91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5"/>
          <p:cNvSpPr txBox="1"/>
          <p:nvPr/>
        </p:nvSpPr>
        <p:spPr>
          <a:xfrm>
            <a:off x="1973825" y="254875"/>
            <a:ext cx="344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 b="1">
                <a:solidFill>
                  <a:srgbClr val="0175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Kesimpulan</a:t>
            </a:r>
            <a:endParaRPr sz="3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816849" y="1042775"/>
            <a:ext cx="7005900" cy="353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Dengan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menerapkan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aturan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Asosiasi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metode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Apriori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dan FP Growth,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kita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berhasil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mengidentifikasi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pola-pola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hubungan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antarproduk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berdasarkan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transaksi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terjadi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pada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rentang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waktu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30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Oktober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2016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hingga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 April 2017. Dari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hasil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analisis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tersebut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dapat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dilihat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produk-produk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memiliki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keterkaitan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model,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FP Growth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memiliki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waktu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eksekusi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lebih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cepat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dibandingkan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Apriori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Hal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mengindikasikan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efisiensi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pengolahan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data,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memberikan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kelebihan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dalam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kinerja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Aturan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dihasilkan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analisis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dapat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menjadi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acuan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pemilik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toko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Mereka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dapat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menggunakan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untuk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merancang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bundling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produk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lebih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efektif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meningkatkan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strategi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penjualan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dan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mendukung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optimalisasi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i="0" u="none" strike="noStrike" cap="none" dirty="0" err="1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penjualan</a:t>
            </a:r>
            <a:r>
              <a:rPr lang="en-US" sz="1500" i="0" u="none" strike="noStrike" cap="none" dirty="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 b="1" i="0" u="none" strike="noStrike" cap="none" dirty="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1" name="Google Shape;511;p65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512" name="Google Shape;512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Google Shape;515;p65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6" name="Google Shape;516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54" cy="2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5"/>
          <p:cNvSpPr/>
          <p:nvPr/>
        </p:nvSpPr>
        <p:spPr>
          <a:xfrm>
            <a:off x="8523515" y="3426864"/>
            <a:ext cx="620400" cy="1716600"/>
          </a:xfrm>
          <a:prstGeom prst="rect">
            <a:avLst/>
          </a:prstGeom>
          <a:solidFill>
            <a:srgbClr val="E4A836">
              <a:alpha val="317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/>
          <p:nvPr/>
        </p:nvSpPr>
        <p:spPr>
          <a:xfrm>
            <a:off x="0" y="0"/>
            <a:ext cx="9144000" cy="222885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6"/>
          <p:cNvSpPr/>
          <p:nvPr/>
        </p:nvSpPr>
        <p:spPr>
          <a:xfrm>
            <a:off x="2994475" y="3178500"/>
            <a:ext cx="34749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5000" b="1" i="0" u="none" strike="noStrike" cap="none">
                <a:solidFill>
                  <a:srgbClr val="0E3D6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5000" b="1" i="0" u="none" strike="noStrike" cap="none">
              <a:solidFill>
                <a:srgbClr val="0E3D6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5" name="Google Shape;525;p66"/>
          <p:cNvGrpSpPr/>
          <p:nvPr/>
        </p:nvGrpSpPr>
        <p:grpSpPr>
          <a:xfrm>
            <a:off x="7186043" y="-438150"/>
            <a:ext cx="2293066" cy="2753183"/>
            <a:chOff x="10079722" y="-416952"/>
            <a:chExt cx="2506082" cy="3008941"/>
          </a:xfrm>
        </p:grpSpPr>
        <p:pic>
          <p:nvPicPr>
            <p:cNvPr id="526" name="Google Shape;526;p66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>
              <a:off x="10079722" y="788589"/>
              <a:ext cx="1803400" cy="180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6"/>
            <p:cNvPicPr preferRelativeResize="0"/>
            <p:nvPr/>
          </p:nvPicPr>
          <p:blipFill rotWithShape="1">
            <a:blip r:embed="rId4">
              <a:alphaModFix amt="70000"/>
            </a:blip>
            <a:srcRect/>
            <a:stretch/>
          </p:blipFill>
          <p:spPr>
            <a:xfrm>
              <a:off x="10782404" y="-416952"/>
              <a:ext cx="1803400" cy="180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66"/>
          <p:cNvGrpSpPr/>
          <p:nvPr/>
        </p:nvGrpSpPr>
        <p:grpSpPr>
          <a:xfrm>
            <a:off x="-1167809" y="2521938"/>
            <a:ext cx="2737529" cy="3148391"/>
            <a:chOff x="-816020" y="4605426"/>
            <a:chExt cx="2384305" cy="2742153"/>
          </a:xfrm>
        </p:grpSpPr>
        <p:pic>
          <p:nvPicPr>
            <p:cNvPr id="529" name="Google Shape;529;p66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>
              <a:off x="-37958" y="4605426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6"/>
            <p:cNvPicPr preferRelativeResize="0"/>
            <p:nvPr/>
          </p:nvPicPr>
          <p:blipFill rotWithShape="1">
            <a:blip r:embed="rId3">
              <a:alphaModFix amt="50000"/>
            </a:blip>
            <a:srcRect/>
            <a:stretch/>
          </p:blipFill>
          <p:spPr>
            <a:xfrm rot="7200000">
              <a:off x="-544462" y="5592201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66"/>
          <p:cNvSpPr/>
          <p:nvPr/>
        </p:nvSpPr>
        <p:spPr>
          <a:xfrm>
            <a:off x="7396174" y="4719029"/>
            <a:ext cx="1473968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2" name="Google Shape;53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1812" y="321325"/>
            <a:ext cx="2920374" cy="29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5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5" y="0"/>
            <a:ext cx="14339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5"/>
          <p:cNvSpPr/>
          <p:nvPr/>
        </p:nvSpPr>
        <p:spPr>
          <a:xfrm>
            <a:off x="0" y="0"/>
            <a:ext cx="9144000" cy="4183500"/>
          </a:xfrm>
          <a:prstGeom prst="rect">
            <a:avLst/>
          </a:prstGeom>
          <a:solidFill>
            <a:srgbClr val="0E3D67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5"/>
          <p:cNvSpPr/>
          <p:nvPr/>
        </p:nvSpPr>
        <p:spPr>
          <a:xfrm>
            <a:off x="0" y="4183380"/>
            <a:ext cx="9138300" cy="9600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2759025" y="2117450"/>
            <a:ext cx="6000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Understanding</a:t>
            </a:r>
            <a:endParaRPr sz="3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45"/>
          <p:cNvSpPr txBox="1"/>
          <p:nvPr/>
        </p:nvSpPr>
        <p:spPr>
          <a:xfrm>
            <a:off x="6427785" y="1752734"/>
            <a:ext cx="2332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5"/>
          <p:cNvSpPr txBox="1"/>
          <p:nvPr/>
        </p:nvSpPr>
        <p:spPr>
          <a:xfrm>
            <a:off x="4917118" y="3303391"/>
            <a:ext cx="384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5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3" cy="86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5"/>
          <p:cNvPicPr preferRelativeResize="0"/>
          <p:nvPr/>
        </p:nvPicPr>
        <p:blipFill rotWithShape="1">
          <a:blip r:embed="rId5">
            <a:alphaModFix/>
          </a:blip>
          <a:srcRect l="25283" t="22548" b="24446"/>
          <a:stretch/>
        </p:blipFill>
        <p:spPr>
          <a:xfrm>
            <a:off x="-5715" y="3657600"/>
            <a:ext cx="2094452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/>
          <p:nvPr/>
        </p:nvSpPr>
        <p:spPr>
          <a:xfrm>
            <a:off x="7364297" y="0"/>
            <a:ext cx="17796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46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197" name="Google Shape;197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5786" y="333332"/>
            <a:ext cx="675000" cy="2141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6"/>
          <p:cNvSpPr txBox="1"/>
          <p:nvPr/>
        </p:nvSpPr>
        <p:spPr>
          <a:xfrm>
            <a:off x="1925200" y="400025"/>
            <a:ext cx="4336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 b="1">
                <a:solidFill>
                  <a:srgbClr val="0175D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Understanding</a:t>
            </a:r>
            <a:endParaRPr sz="30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2910" y="333332"/>
            <a:ext cx="557354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6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526875" y="1128575"/>
            <a:ext cx="6678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Problem : Menentukan produk bundling dan Penyusunan rak berdasarkan produk yang memiliki hubungan.</a:t>
            </a:r>
            <a:endParaRPr sz="18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Data Science : Association Rules.</a:t>
            </a:r>
            <a:endParaRPr sz="18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Algoritma : Apriori dan FP-Growth.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7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5" y="0"/>
            <a:ext cx="14339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/>
          <p:nvPr/>
        </p:nvSpPr>
        <p:spPr>
          <a:xfrm>
            <a:off x="0" y="0"/>
            <a:ext cx="9144000" cy="4183500"/>
          </a:xfrm>
          <a:prstGeom prst="rect">
            <a:avLst/>
          </a:prstGeom>
          <a:solidFill>
            <a:srgbClr val="0E3D67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7"/>
          <p:cNvSpPr/>
          <p:nvPr/>
        </p:nvSpPr>
        <p:spPr>
          <a:xfrm>
            <a:off x="0" y="4183380"/>
            <a:ext cx="9138300" cy="9600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7"/>
          <p:cNvSpPr txBox="1"/>
          <p:nvPr/>
        </p:nvSpPr>
        <p:spPr>
          <a:xfrm>
            <a:off x="2759025" y="2117450"/>
            <a:ext cx="6000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Understanding</a:t>
            </a:r>
            <a:endParaRPr sz="5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6427785" y="1752734"/>
            <a:ext cx="2332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4917118" y="3303391"/>
            <a:ext cx="384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47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3" cy="86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7"/>
          <p:cNvPicPr preferRelativeResize="0"/>
          <p:nvPr/>
        </p:nvPicPr>
        <p:blipFill rotWithShape="1">
          <a:blip r:embed="rId5">
            <a:alphaModFix/>
          </a:blip>
          <a:srcRect l="25283" t="22548" b="24446"/>
          <a:stretch/>
        </p:blipFill>
        <p:spPr>
          <a:xfrm>
            <a:off x="-5715" y="3657600"/>
            <a:ext cx="2094452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/>
          <p:nvPr/>
        </p:nvSpPr>
        <p:spPr>
          <a:xfrm>
            <a:off x="0" y="0"/>
            <a:ext cx="9241500" cy="8097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087" y="176429"/>
            <a:ext cx="1309655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3447875" y="176425"/>
            <a:ext cx="12972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72" y="134998"/>
            <a:ext cx="693056" cy="369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/>
          <p:nvPr/>
        </p:nvSpPr>
        <p:spPr>
          <a:xfrm>
            <a:off x="526867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3079050" y="118675"/>
            <a:ext cx="3083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Understanding</a:t>
            </a:r>
            <a:endParaRPr sz="25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267775" y="3447600"/>
            <a:ext cx="308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48"/>
          <p:cNvSpPr txBox="1"/>
          <p:nvPr/>
        </p:nvSpPr>
        <p:spPr>
          <a:xfrm>
            <a:off x="7668625" y="3687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48"/>
          <p:cNvSpPr txBox="1"/>
          <p:nvPr/>
        </p:nvSpPr>
        <p:spPr>
          <a:xfrm>
            <a:off x="498750" y="1632763"/>
            <a:ext cx="814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48"/>
          <p:cNvPicPr preferRelativeResize="0"/>
          <p:nvPr/>
        </p:nvPicPr>
        <p:blipFill rotWithShape="1">
          <a:blip r:embed="rId5">
            <a:alphaModFix/>
          </a:blip>
          <a:srcRect l="7145" t="38849" r="47254" b="8452"/>
          <a:stretch/>
        </p:blipFill>
        <p:spPr>
          <a:xfrm>
            <a:off x="498750" y="1210363"/>
            <a:ext cx="4313350" cy="28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8"/>
          <p:cNvSpPr txBox="1"/>
          <p:nvPr/>
        </p:nvSpPr>
        <p:spPr>
          <a:xfrm>
            <a:off x="5170650" y="1210375"/>
            <a:ext cx="3474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Dataset ini milik sebuah toko roti dengan nama “The Bread Basket”. Dataset memiliki 20507 baris dan 5 kolom.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48"/>
          <p:cNvSpPr txBox="1"/>
          <p:nvPr/>
        </p:nvSpPr>
        <p:spPr>
          <a:xfrm>
            <a:off x="5223525" y="2801100"/>
            <a:ext cx="3566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Dataset ini periode waktu datanya adalah 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30-10-2016 hingga 09-04-2017.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48"/>
          <p:cNvSpPr txBox="1"/>
          <p:nvPr/>
        </p:nvSpPr>
        <p:spPr>
          <a:xfrm>
            <a:off x="526875" y="4119700"/>
            <a:ext cx="24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Sumber Data : Kaggle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9"/>
          <p:cNvPicPr preferRelativeResize="0"/>
          <p:nvPr/>
        </p:nvPicPr>
        <p:blipFill rotWithShape="1">
          <a:blip r:embed="rId3">
            <a:alphaModFix/>
          </a:blip>
          <a:srcRect l="81581"/>
          <a:stretch/>
        </p:blipFill>
        <p:spPr>
          <a:xfrm flipH="1">
            <a:off x="7710015" y="0"/>
            <a:ext cx="1433985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1000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9"/>
          <p:cNvSpPr/>
          <p:nvPr/>
        </p:nvSpPr>
        <p:spPr>
          <a:xfrm>
            <a:off x="0" y="0"/>
            <a:ext cx="9144000" cy="4183500"/>
          </a:xfrm>
          <a:prstGeom prst="rect">
            <a:avLst/>
          </a:prstGeom>
          <a:solidFill>
            <a:srgbClr val="0E3D67">
              <a:alpha val="694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0" y="4183380"/>
            <a:ext cx="9138300" cy="9600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9"/>
          <p:cNvSpPr txBox="1"/>
          <p:nvPr/>
        </p:nvSpPr>
        <p:spPr>
          <a:xfrm>
            <a:off x="2759025" y="2117450"/>
            <a:ext cx="6000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5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49"/>
          <p:cNvSpPr txBox="1"/>
          <p:nvPr/>
        </p:nvSpPr>
        <p:spPr>
          <a:xfrm>
            <a:off x="6427785" y="1752734"/>
            <a:ext cx="2332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9"/>
          <p:cNvSpPr txBox="1"/>
          <p:nvPr/>
        </p:nvSpPr>
        <p:spPr>
          <a:xfrm>
            <a:off x="4917118" y="3303391"/>
            <a:ext cx="384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49"/>
          <p:cNvSpPr/>
          <p:nvPr/>
        </p:nvSpPr>
        <p:spPr>
          <a:xfrm>
            <a:off x="7396174" y="4557665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41" y="393148"/>
            <a:ext cx="1621403" cy="86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9"/>
          <p:cNvPicPr preferRelativeResize="0"/>
          <p:nvPr/>
        </p:nvPicPr>
        <p:blipFill rotWithShape="1">
          <a:blip r:embed="rId5">
            <a:alphaModFix/>
          </a:blip>
          <a:srcRect l="25283" t="22548" b="24446"/>
          <a:stretch/>
        </p:blipFill>
        <p:spPr>
          <a:xfrm>
            <a:off x="-5715" y="3657600"/>
            <a:ext cx="2094452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2348" y="393148"/>
            <a:ext cx="2127532" cy="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/>
          <p:nvPr/>
        </p:nvSpPr>
        <p:spPr>
          <a:xfrm>
            <a:off x="0" y="0"/>
            <a:ext cx="18213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2366367" y="224381"/>
            <a:ext cx="1668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50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259" name="Google Shape;259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50"/>
          <p:cNvSpPr/>
          <p:nvPr/>
        </p:nvSpPr>
        <p:spPr>
          <a:xfrm>
            <a:off x="7396174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61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0"/>
          <p:cNvSpPr txBox="1"/>
          <p:nvPr/>
        </p:nvSpPr>
        <p:spPr>
          <a:xfrm>
            <a:off x="6172775" y="1360000"/>
            <a:ext cx="25794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6576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tidak memiliki missing value.</a:t>
            </a:r>
            <a:endParaRPr sz="16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76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Memisahkan antara kolom Date &amp; Time.</a:t>
            </a:r>
            <a:endParaRPr sz="16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1978025" y="3332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5997573" y="3159875"/>
            <a:ext cx="30198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576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Melakukan feature extraction (Date, time, hour, month, month name, Year, day, weekday, weekday name.</a:t>
            </a:r>
            <a:endParaRPr sz="15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50"/>
          <p:cNvPicPr preferRelativeResize="0"/>
          <p:nvPr/>
        </p:nvPicPr>
        <p:blipFill rotWithShape="1">
          <a:blip r:embed="rId8">
            <a:alphaModFix/>
          </a:blip>
          <a:srcRect l="4780" t="26484" r="49644" b="9544"/>
          <a:stretch/>
        </p:blipFill>
        <p:spPr>
          <a:xfrm>
            <a:off x="1898000" y="333325"/>
            <a:ext cx="3783325" cy="29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/>
          <p:cNvPicPr preferRelativeResize="0"/>
          <p:nvPr/>
        </p:nvPicPr>
        <p:blipFill rotWithShape="1">
          <a:blip r:embed="rId9">
            <a:alphaModFix/>
          </a:blip>
          <a:srcRect l="7097" t="33190" r="48179" b="41726"/>
          <a:stretch/>
        </p:blipFill>
        <p:spPr>
          <a:xfrm>
            <a:off x="1898000" y="3496450"/>
            <a:ext cx="3783325" cy="12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/>
          <p:nvPr/>
        </p:nvSpPr>
        <p:spPr>
          <a:xfrm>
            <a:off x="0" y="0"/>
            <a:ext cx="1821300" cy="51435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51"/>
          <p:cNvGrpSpPr/>
          <p:nvPr/>
        </p:nvGrpSpPr>
        <p:grpSpPr>
          <a:xfrm>
            <a:off x="-757869" y="-313658"/>
            <a:ext cx="2579294" cy="2056615"/>
            <a:chOff x="-1010492" y="-418210"/>
            <a:chExt cx="3439059" cy="2742153"/>
          </a:xfrm>
        </p:grpSpPr>
        <p:pic>
          <p:nvPicPr>
            <p:cNvPr id="276" name="Google Shape;27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51"/>
          <p:cNvSpPr/>
          <p:nvPr/>
        </p:nvSpPr>
        <p:spPr>
          <a:xfrm>
            <a:off x="7396174" y="4719029"/>
            <a:ext cx="147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sz="1100" b="1" i="0" u="none" strike="noStrike" cap="none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77187" y="333332"/>
            <a:ext cx="674997" cy="2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4310" y="333332"/>
            <a:ext cx="557361" cy="2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1"/>
          <p:cNvSpPr txBox="1"/>
          <p:nvPr/>
        </p:nvSpPr>
        <p:spPr>
          <a:xfrm>
            <a:off x="853604" y="4205584"/>
            <a:ext cx="608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1" i="0" u="none" strike="noStrike" cap="none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1"/>
          <p:cNvSpPr txBox="1"/>
          <p:nvPr/>
        </p:nvSpPr>
        <p:spPr>
          <a:xfrm>
            <a:off x="1978025" y="3060350"/>
            <a:ext cx="3401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1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1978025" y="33322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716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2417852" y="753225"/>
            <a:ext cx="487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Melakukan normalisasi dan Memastikan data (item)  bersih dari whitespace agar memudahkan untuk dianalisis.</a:t>
            </a:r>
            <a:endParaRPr sz="1500">
              <a:solidFill>
                <a:srgbClr val="17161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7325" y="2289408"/>
            <a:ext cx="4464933" cy="4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325" y="3247500"/>
            <a:ext cx="4464924" cy="4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FF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webextension1.xml><?xml version="1.0" encoding="utf-8"?>
<we:webextension xmlns:we="http://schemas.microsoft.com/office/webextensions/webextension/2010/11" id="{507EAA9F-BE04-8C46-8F0B-4FA660385212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DashboardanalisisApriori\&quot;,\&quot;dashboard\&quot;:\&quot;MarketBasketAnalysis_17020447356620\&quot;,\&quot;tabs\&quot;:true,\&quot;toolbar\&quot;:true}&quot;"/>
    <we:property name="embedUrl" value="&quot;\&quot;https://public.tableau.com/views/MarketBasketAnalysis_17020447356620/DashboardanalisisApriori\&quot;&quot;"/>
    <we:property name="filters" value="[]"/>
    <we:property name="isInstalled" value="&quot;true&quot;"/>
    <we:property name="marks" value="[]"/>
    <we:property name="parameters" value="[]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E0B67F3-521A-6247-A67B-E61C1BAA0580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MarketBasketAnalysis_17020447356620/DashboardAnalisisFP-Growth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DashboardAnalisisFP-Growth\&quot;,\&quot;dashboard\&quot;:\&quot;MarketBasketAnalysis_17020447356620\&quot;,\&quot;tabs\&quot;:true,\&quot;toolbar\&quot;:true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823</Words>
  <Application>Microsoft Macintosh PowerPoint</Application>
  <PresentationFormat>On-screen Show (16:9)</PresentationFormat>
  <Paragraphs>92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Times New Roman</vt:lpstr>
      <vt:lpstr>Calibri</vt:lpstr>
      <vt:lpstr>Open Sans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Ahmad Kamil Jamal</cp:lastModifiedBy>
  <cp:revision>2</cp:revision>
  <dcterms:modified xsi:type="dcterms:W3CDTF">2023-12-15T15:57:40Z</dcterms:modified>
</cp:coreProperties>
</file>